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</p:sldMasterIdLst>
  <p:notesMasterIdLst>
    <p:notesMasterId r:id="rId24"/>
  </p:notesMasterIdLst>
  <p:handoutMasterIdLst>
    <p:handoutMasterId r:id="rId25"/>
  </p:handoutMasterIdLst>
  <p:sldIdLst>
    <p:sldId id="256" r:id="rId7"/>
    <p:sldId id="264" r:id="rId8"/>
    <p:sldId id="268" r:id="rId9"/>
    <p:sldId id="258" r:id="rId10"/>
    <p:sldId id="259" r:id="rId11"/>
    <p:sldId id="263" r:id="rId12"/>
    <p:sldId id="267" r:id="rId13"/>
    <p:sldId id="265" r:id="rId14"/>
    <p:sldId id="266" r:id="rId15"/>
    <p:sldId id="260" r:id="rId16"/>
    <p:sldId id="270" r:id="rId17"/>
    <p:sldId id="272" r:id="rId18"/>
    <p:sldId id="271" r:id="rId19"/>
    <p:sldId id="269" r:id="rId20"/>
    <p:sldId id="261" r:id="rId21"/>
    <p:sldId id="262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8F0019-645E-578C-0FB3-D0B90E742CD3}" name="Kutner, Susan" initials="SK" userId="Kutner, Susan" providerId="None"/>
  <p188:author id="{BD024296-81DE-701C-C9B9-F4D08E64955D}" name="Salvo, Brian" initials="SB" userId="S::bsalvo@doe.nj.gov::e31ee178-045f-4746-a99c-d63b910c580f" providerId="AD"/>
  <p188:author id="{8BB9AFE5-DAB3-E335-D475-7C2D1EF0BD78}" name="Soto, Louisa" initials="SL" userId="S::lsoto@doe.nj.gov::4fb49ee2-0af6-4a78-ac13-6b113e1e08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1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2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6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7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lead/statem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0a6d27f2-a81c-467c-87b4-9732c2abbb9d.filesusr.com/ugd/43d327_f4a7ae2075564502a4a9934a57d0874a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EnNPSwndWUm2ZtW6bcj0tOKetE_2CnhKrBNrET4eCAVURVozV05TREZIS0lRMUQ4TlNaSVcxRlg4RC4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lea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tate.nj.us/dep/watersupply/schools.htm" TargetMode="External"/><Relationship Id="rId4" Type="http://schemas.openxmlformats.org/officeDocument/2006/relationships/hyperlink" Target="mailto:leadtesting@doe.nj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j.gov/education" TargetMode="External"/><Relationship Id="rId7" Type="http://schemas.openxmlformats.org/officeDocument/2006/relationships/hyperlink" Target="https://www.instagram.com/newjerseydo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NewJerseyDOE" TargetMode="External"/><Relationship Id="rId5" Type="http://schemas.openxmlformats.org/officeDocument/2006/relationships/hyperlink" Target="https://www.facebook.com/njdeptofed/" TargetMode="External"/><Relationship Id="rId4" Type="http://schemas.openxmlformats.org/officeDocument/2006/relationships/hyperlink" Target="mailto:leadtesting@doe.nj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le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lea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eh/lea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ound-water-and-drinking-water/3ts-reducing-lead-drinking-wa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CF.CCLEnvironmental@dcf.nj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84465"/>
            <a:ext cx="12191999" cy="1438909"/>
          </a:xfrm>
          <a:prstGeom prst="rect">
            <a:avLst/>
          </a:prstGeom>
        </p:spPr>
        <p:txBody>
          <a:bodyPr/>
          <a:lstStyle/>
          <a:p>
            <a:r>
              <a:rPr lang="en-US" sz="4800"/>
              <a:t>Overview of Testing for Lead  </a:t>
            </a:r>
            <a:br>
              <a:rPr lang="en-US" sz="4800"/>
            </a:br>
            <a:r>
              <a:rPr lang="en-US" sz="4800"/>
              <a:t>in School Drinking Water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2" y="4008582"/>
            <a:ext cx="12191998" cy="18435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Office of School Facilities Planning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Division of Finance and Business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December 2021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C0D-40EA-4B4B-8969-51C00D71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98086" cy="747579"/>
          </a:xfrm>
        </p:spPr>
        <p:txBody>
          <a:bodyPr/>
          <a:lstStyle/>
          <a:p>
            <a:r>
              <a:rPr lang="en-US" sz="4800"/>
              <a:t>Statement of Assurance (SOA)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8227-0648-41D6-987C-D676887707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6841" y="1381124"/>
            <a:ext cx="9763584" cy="46800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By June 30</a:t>
            </a:r>
            <a:r>
              <a:rPr lang="en-US" sz="2400" b="1" baseline="30000" dirty="0"/>
              <a:t>th</a:t>
            </a:r>
            <a:r>
              <a:rPr lang="en-US" sz="2400" b="1" dirty="0"/>
              <a:t> of every year</a:t>
            </a:r>
            <a:r>
              <a:rPr lang="en-US" sz="2400" dirty="0"/>
              <a:t>, state funded childcare centers must submit an SOA to the NJDOE affirming:</a:t>
            </a:r>
          </a:p>
          <a:p>
            <a:pPr marL="971550" lvl="1" indent="-5143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Testing for lead in drinking water was completed (if during a testing year);</a:t>
            </a:r>
          </a:p>
          <a:p>
            <a:pPr marL="971550" lvl="1" indent="-5143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Test results are posted on the center’s or school district’s website;</a:t>
            </a:r>
          </a:p>
          <a:p>
            <a:pPr marL="971550" lvl="1" indent="-5143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Notifications were provided as appropriate;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The NJDOE must be notified if any sample exceeds the action level of 15 ppb.</a:t>
            </a:r>
          </a:p>
          <a:p>
            <a:pPr marL="971550" lvl="1" indent="-5143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Alternate drinking water is provided if the lead sampling exceeds the action level (15 ppb).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14FD-AC08-4649-B744-6B270B1EE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FBCD-E2BE-4BB3-8DF4-952F7FFE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SOAs found?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F009F-FA26-4DF8-A98F-CF5A76C82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the NJDOE website: </a:t>
            </a:r>
            <a:r>
              <a:rPr lang="en-US" sz="2800" dirty="0">
                <a:hlinkClick r:id="rId3"/>
              </a:rPr>
              <a:t>Statements of Assurance (nj.gov)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45A53-652D-4113-B3B3-94399DB09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FE3F6-A625-4989-B050-4720398FC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482" y="2114549"/>
            <a:ext cx="80676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5966-AF1D-4A55-B241-522A2AB3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Bottom of the Statements of Assurance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79651-821B-4EFB-A1C3-59B315F7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84" y="1028821"/>
            <a:ext cx="6503812" cy="507986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8993-B619-4E5A-B459-F46B2C36D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970CDB-028E-42AE-819C-6859B1658BA0}"/>
              </a:ext>
            </a:extLst>
          </p:cNvPr>
          <p:cNvSpPr/>
          <p:nvPr/>
        </p:nvSpPr>
        <p:spPr>
          <a:xfrm>
            <a:off x="2272684" y="5431488"/>
            <a:ext cx="3124939" cy="747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31E16B-33C3-4130-AA9D-B604F99A5505}"/>
              </a:ext>
            </a:extLst>
          </p:cNvPr>
          <p:cNvSpPr/>
          <p:nvPr/>
        </p:nvSpPr>
        <p:spPr>
          <a:xfrm>
            <a:off x="4021584" y="2041864"/>
            <a:ext cx="1242874" cy="488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1A0C8B-4482-49A0-983A-82F54BDA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Bottom of the Statements of Assurance Page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78FC4F-A414-4E92-A7BE-D8778E33E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10" y="1494785"/>
            <a:ext cx="7525422" cy="12817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DAF596-B39E-4CAD-AD2E-547E93CC70B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0025" y="3735254"/>
            <a:ext cx="11740441" cy="19156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2E6F7-83C9-491C-9E00-ED01482B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8AC4-4819-406A-8EEA-BC041704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err="1">
                <a:hlinkClick r:id="rId3" tooltip="https://0a6d27f2-a81c-467c-87b4-9732c2abbb9d.filesusr.com/ugd/43d327_f4a7ae2075564502a4a9934a57d0874a.pdf"/>
              </a:rPr>
              <a:t>GardenStateAcademyTestResults</a:t>
            </a:r>
            <a:endParaRPr lang="en-US" sz="3600" dirty="0">
              <a:hlinkClick r:id="rId3" tooltip="https://0a6d27f2-a81c-467c-87b4-9732c2abbb9d.filesusr.com/ugd/43d327_f4a7ae2075564502a4a9934a57d0874a.pdf"/>
            </a:endParaRP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A5D7B9A5-EEAD-474A-9558-E7758C6A4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33" y="1126475"/>
            <a:ext cx="6729957" cy="5027045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E6083-59AA-461D-81BB-FE767087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3707-21A3-4F7E-8A6D-61C299DC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Exemption from lead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6A72-D502-4BA7-B600-82BC5ABA9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108" y="1213625"/>
            <a:ext cx="10096959" cy="4800170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latin typeface="Palatino Linotype"/>
              </a:rPr>
              <a:t>Exempt if no drinking water outlets are used for consumption or for food preparation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/>
              </a:rPr>
              <a:t>Must submit an exemption application (</a:t>
            </a:r>
            <a:r>
              <a:rPr lang="en-US" sz="2400" dirty="0">
                <a:latin typeface="Palatino Linotype"/>
                <a:hlinkClick r:id="rId3"/>
              </a:rPr>
              <a:t>NJDOE Exempt from Drinking Water Testing Application</a:t>
            </a:r>
            <a:r>
              <a:rPr lang="en-US" sz="2400" dirty="0">
                <a:latin typeface="Palatino Linotype"/>
              </a:rPr>
              <a:t>). Our office reviews the application and sends an approval letter.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/>
              </a:rPr>
              <a:t>Approval letters must be available on the center’s website.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/>
              </a:rPr>
              <a:t>Must reapply for an exemption, or begin testing, every designated Statewide testing year.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/>
              </a:rPr>
              <a:t>An SOA is required to be submitted by June 30</a:t>
            </a:r>
            <a:r>
              <a:rPr lang="en-US" sz="2400" baseline="30000" dirty="0">
                <a:latin typeface="Palatino Linotype"/>
              </a:rPr>
              <a:t>th</a:t>
            </a:r>
            <a:r>
              <a:rPr lang="en-US" sz="2400" dirty="0">
                <a:latin typeface="Palatino Linotype"/>
              </a:rPr>
              <a:t> of each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E0ED-8C65-4624-9E98-A972E1CA5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A85F-8721-431E-A06B-5DDE11DA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120" y="1294556"/>
            <a:ext cx="10245259" cy="4664075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400" dirty="0">
              <a:latin typeface="Palatino Linotype"/>
            </a:endParaRPr>
          </a:p>
          <a:p>
            <a:pPr marL="385445" indent="-38544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Palatino Linotype"/>
              </a:rPr>
              <a:t>New Jersey Department of Education (NJDOE) Testing for Lead in Drinking Water: </a:t>
            </a:r>
            <a:r>
              <a:rPr lang="en-US" sz="2400" dirty="0">
                <a:latin typeface="Palatino Linotype"/>
                <a:hlinkClick r:id="rId3"/>
              </a:rPr>
              <a:t>https://www.nj.gov/education/lead/</a:t>
            </a:r>
            <a:r>
              <a:rPr lang="en-US" sz="2400" dirty="0">
                <a:latin typeface="Palatino Linotype"/>
              </a:rPr>
              <a:t> </a:t>
            </a:r>
            <a:endParaRPr lang="en-US" sz="2400" dirty="0"/>
          </a:p>
          <a:p>
            <a:pPr marL="385445" indent="-38544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Palatino Linotype"/>
              </a:rPr>
              <a:t>Questions or comments for NJDOE: email </a:t>
            </a:r>
            <a:r>
              <a:rPr lang="en-US" sz="2400" dirty="0">
                <a:latin typeface="Palatino Linotype"/>
                <a:hlinkClick r:id="rId4"/>
              </a:rPr>
              <a:t>leadtesting@doe.nj.gov</a:t>
            </a:r>
            <a:r>
              <a:rPr lang="en-US" sz="2400" dirty="0">
                <a:latin typeface="Palatino Linotype"/>
              </a:rPr>
              <a:t> </a:t>
            </a:r>
          </a:p>
          <a:p>
            <a:pPr marL="385445" indent="-385445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Palatino Linotype"/>
              </a:rPr>
              <a:t>New Jersey Department of Environmental Protection (NDEP) Guidance Documents: </a:t>
            </a:r>
            <a:r>
              <a:rPr lang="en-US" sz="2400" dirty="0">
                <a:latin typeface="Palatino Linotype"/>
                <a:hlinkClick r:id="rId5"/>
              </a:rPr>
              <a:t>https://www.state.nj.us/dep/watersupply/schools.htm</a:t>
            </a:r>
            <a:r>
              <a:rPr lang="en-US" sz="2400" dirty="0">
                <a:latin typeface="Palatino Linotype"/>
              </a:rPr>
              <a:t> 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357"/>
            <a:ext cx="12192000" cy="640081"/>
          </a:xfrm>
        </p:spPr>
        <p:txBody>
          <a:bodyPr>
            <a:normAutofit/>
          </a:bodyPr>
          <a:lstStyle/>
          <a:p>
            <a:r>
              <a:rPr lang="en-US" sz="2800"/>
              <a:t>New Jersey Department of Education: </a:t>
            </a:r>
            <a:r>
              <a:rPr lang="en-US" sz="2800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56841" y="2374740"/>
            <a:ext cx="10935159" cy="198550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b="1"/>
              <a:t>Brian Salvo					Louisa Soto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/>
              <a:t>Environmental Scientist 3			Government Representative 2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/>
              <a:t>Office of School Facilities Planning		Field Support and Services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/>
              <a:t>New Jersey Department of Education	New Jersey Department of Education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/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/>
              <a:t>Contact at </a:t>
            </a:r>
            <a:r>
              <a:rPr lang="en-US">
                <a:hlinkClick r:id="rId4"/>
              </a:rPr>
              <a:t>leadtesting@doe.nj.gov</a:t>
            </a:r>
            <a:r>
              <a:rPr lang="en-US"/>
              <a:t> 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/>
              <a:t>			</a:t>
            </a:r>
          </a:p>
        </p:txBody>
      </p:sp>
      <p:sp>
        <p:nvSpPr>
          <p:cNvPr id="13" name="follow us">
            <a:extLst>
              <a:ext uri="{FF2B5EF4-FFF2-40B4-BE49-F238E27FC236}">
                <a16:creationId xmlns:a16="http://schemas.microsoft.com/office/drawing/2014/main" id="{77A7B8E1-EB02-481A-BD3A-59EA2A8BC5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0" y="4213482"/>
            <a:ext cx="12192000" cy="640081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Follow Us!</a:t>
            </a:r>
          </a:p>
        </p:txBody>
      </p:sp>
      <p:sp>
        <p:nvSpPr>
          <p:cNvPr id="14" name="Facebook">
            <a:extLst>
              <a:ext uri="{FF2B5EF4-FFF2-40B4-BE49-F238E27FC236}">
                <a16:creationId xmlns:a16="http://schemas.microsoft.com/office/drawing/2014/main" id="{0CBEF407-C3B6-4B85-8243-D0BA28E5B7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Facebook: </a:t>
            </a:r>
            <a:br>
              <a:rPr lang="en-US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err="1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njdeptofed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Twitter">
            <a:extLst>
              <a:ext uri="{FF2B5EF4-FFF2-40B4-BE49-F238E27FC236}">
                <a16:creationId xmlns:a16="http://schemas.microsoft.com/office/drawing/2014/main" id="{1A8F26DE-B75D-4EBE-A8B0-CF0F3A1FBE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Twitter: @</a:t>
            </a:r>
            <a:r>
              <a:rPr lang="en-US" err="1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NewJerseyDOE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Instagram">
            <a:extLst>
              <a:ext uri="{FF2B5EF4-FFF2-40B4-BE49-F238E27FC236}">
                <a16:creationId xmlns:a16="http://schemas.microsoft.com/office/drawing/2014/main" id="{58F04EFC-1539-4C41-9563-96A4CBC2B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Instagram: </a:t>
            </a:r>
            <a:br>
              <a:rPr lang="en-US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err="1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NewJerseyDoe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47" y="403729"/>
            <a:ext cx="10288715" cy="452954"/>
          </a:xfrm>
        </p:spPr>
        <p:txBody>
          <a:bodyPr/>
          <a:lstStyle/>
          <a:p>
            <a:r>
              <a:rPr lang="en-US" sz="4800"/>
              <a:t>NJDOE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7923" y="1395272"/>
            <a:ext cx="9756154" cy="463405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N.J.A.C.</a:t>
            </a:r>
            <a:r>
              <a:rPr lang="en-US" sz="2400" dirty="0">
                <a:cs typeface="Times New Roman" panose="02020603050405020304" pitchFamily="18" charset="0"/>
              </a:rPr>
              <a:t> 6A:26-12.4 Safe Drinking Water (July 13, 2016) requires testing in all drinking water outlets.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Initial testing completed by July 13, 2017 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Testing required beginning on July 1, 2021 and completed by June 30, 2022.</a:t>
            </a:r>
          </a:p>
          <a:p>
            <a:pPr marL="1257300" lvl="2" indent="-342900">
              <a:spcBef>
                <a:spcPts val="12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cs typeface="Times New Roman" panose="02020603050405020304" pitchFamily="18" charset="0"/>
              </a:rPr>
              <a:t>Subsequently from July 1, 2024 to June 30, 2025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Testing required after any plumbing repairs or new construction</a:t>
            </a:r>
          </a:p>
          <a:p>
            <a:pPr marL="457200" lvl="1" indent="0" algn="ctr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dirty="0">
                <a:hlinkClick r:id="rId3"/>
              </a:rPr>
              <a:t>https://www.nj.gov/education/lead/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42D0-95C6-4FBF-B95C-9F0156E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632913"/>
            <a:ext cx="10096959" cy="735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Palatino Linotype"/>
                <a:hlinkClick r:id="rId3"/>
              </a:rPr>
              <a:t>https://www.nj.gov/education/lead/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2BBDF6-53C8-4A0D-97E6-5C3C99B79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60" y="1122370"/>
            <a:ext cx="9001721" cy="49736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39A91-271D-4BF6-B015-B49EE151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Testing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6956" y="1358172"/>
            <a:ext cx="9836727" cy="4803775"/>
          </a:xfrm>
        </p:spPr>
        <p:txBody>
          <a:bodyPr rIns="27432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Lead is a toxic metal that is harmful to human health.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Children and pregnant women most susceptible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Reduced IQ and attention span, learning disabilities, impaired growth and hyperactivity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No safe blood level in children (EPA and CDC)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Affects almost every organ and system in the body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hlinkClick r:id="rId3"/>
              </a:rPr>
              <a:t>https://www.cdc.gov/nceh/lead/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7"/>
            <a:ext cx="10096959" cy="452954"/>
          </a:xfrm>
        </p:spPr>
        <p:txBody>
          <a:bodyPr/>
          <a:lstStyle/>
          <a:p>
            <a:r>
              <a:rPr lang="en-US" sz="4800"/>
              <a:t>Sources of Lead in Drinking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3975" y="1399686"/>
            <a:ext cx="10229850" cy="49674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Lead in drinking water is typically from the following: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Lead piping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Lead solder (used until 1988)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Fittings, valves and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Fountains and faucets</a:t>
            </a:r>
          </a:p>
          <a:p>
            <a:pPr marL="0" lvl="1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Note: Requirement of “lead free” plumbing changed from 8% to 0.25% (weighted average) in 2014.</a:t>
            </a:r>
          </a:p>
          <a:p>
            <a:pPr marL="0" lvl="1" indent="0"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Testing is the best way to find out if lead is in the drinking water!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47" y="403729"/>
            <a:ext cx="10288715" cy="452954"/>
          </a:xfrm>
        </p:spPr>
        <p:txBody>
          <a:bodyPr/>
          <a:lstStyle/>
          <a:p>
            <a:r>
              <a:rPr lang="en-US" sz="4800"/>
              <a:t>Federal Drinking Water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7040" y="1364395"/>
            <a:ext cx="10369659" cy="5176831"/>
          </a:xfrm>
        </p:spPr>
        <p:txBody>
          <a:bodyPr>
            <a:noAutofit/>
          </a:bodyPr>
          <a:lstStyle/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Safe Drinking Water Act (SDWA) Lead Ban (1986) - “lead free”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Lead Contamination Control Act (LCCA) (1988)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Lead and Copper Rule (1991)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Reduction of Lead in Drinking Water Act (2011)</a:t>
            </a:r>
          </a:p>
          <a:p>
            <a:pPr marL="4763" lvl="1" indent="-4763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4763" lvl="1" indent="-4763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USEPA </a:t>
            </a:r>
            <a:r>
              <a:rPr lang="en-US" sz="2400" i="1" dirty="0">
                <a:cs typeface="Times New Roman" panose="02020603050405020304" pitchFamily="18" charset="0"/>
              </a:rPr>
              <a:t>3Ts for Reducing Lead in Drinking Water in Schools: </a:t>
            </a:r>
            <a:r>
              <a:rPr lang="en-US" sz="2400" dirty="0">
                <a:cs typeface="Times New Roman" panose="02020603050405020304" pitchFamily="18" charset="0"/>
                <a:hlinkClick r:id="rId3"/>
              </a:rPr>
              <a:t>https://www.epa.gov/ground-water-and-drinking-water/3ts-reducing-lead-drinking-water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C0D-40EA-4B4B-8969-51C00D71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98086" cy="747579"/>
          </a:xfrm>
        </p:spPr>
        <p:txBody>
          <a:bodyPr/>
          <a:lstStyle/>
          <a:p>
            <a:r>
              <a:rPr lang="en-US" sz="4800"/>
              <a:t>NJDOE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8227-0648-41D6-987C-D676887707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933575"/>
            <a:ext cx="11849100" cy="40925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What is required from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state funded childcare centers?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/>
            </a:b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14FD-AC08-4649-B744-6B270B1EE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47" y="403729"/>
            <a:ext cx="10288715" cy="452954"/>
          </a:xfrm>
        </p:spPr>
        <p:txBody>
          <a:bodyPr/>
          <a:lstStyle/>
          <a:p>
            <a:r>
              <a:rPr lang="en-US" sz="4800"/>
              <a:t>NJDOE Regulations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647" y="1362075"/>
            <a:ext cx="9467851" cy="5092196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>
                <a:cs typeface="Times New Roman" panose="02020603050405020304" pitchFamily="18" charset="0"/>
              </a:rPr>
              <a:t>Who is required to test for lead in drinking water? 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All New Jersey public school districts;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Charter schools;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Renaissance schools;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Jointure commissions;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Educational services commissions;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Approved Private Schools for Students with Disabilities;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>
                <a:highlight>
                  <a:srgbClr val="FFFF00"/>
                </a:highlight>
              </a:rPr>
              <a:t>State Funded Early Childhood Centers</a:t>
            </a:r>
            <a:r>
              <a:rPr lang="en-US" sz="2400"/>
              <a:t>; and</a:t>
            </a:r>
          </a:p>
          <a:p>
            <a:pPr marL="9144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/>
              <a:t>Receiving schools as defined by N.J.A.C. 6A:14:7.1(a)</a:t>
            </a:r>
          </a:p>
          <a:p>
            <a:pPr marL="1257300" lvl="2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47" y="403729"/>
            <a:ext cx="10288715" cy="452954"/>
          </a:xfrm>
        </p:spPr>
        <p:txBody>
          <a:bodyPr/>
          <a:lstStyle/>
          <a:p>
            <a:r>
              <a:rPr lang="en-US" sz="4800"/>
              <a:t>State Funded Childhood Centers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646" y="1381225"/>
            <a:ext cx="9879979" cy="4885597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How to schedule lead testing for drinking water? </a:t>
            </a:r>
          </a:p>
          <a:p>
            <a:pPr marL="9144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Palatino Linotype"/>
              </a:rPr>
              <a:t>NJDCF will be in contact with early childcare facilities. If the center has not yet been contacted by representatives from NJDCF, reach out using the email address below.</a:t>
            </a:r>
          </a:p>
          <a:p>
            <a:pPr marL="9144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Palatino Linotype"/>
              </a:rPr>
              <a:t>2021-2022 Testing is being funded through NJDCF Water Infrastructure Improvements for the Nation (WIIN) Act grant</a:t>
            </a:r>
          </a:p>
          <a:p>
            <a:pPr marL="9144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For more information email NJDCF’s Office of Licensing (OOL) at </a:t>
            </a:r>
            <a:r>
              <a:rPr lang="en-US" sz="2400" dirty="0">
                <a:hlinkClick r:id="rId3"/>
              </a:rPr>
              <a:t>DCF.CCLEnvironmental@dcf.nj.gov</a:t>
            </a:r>
            <a:r>
              <a:rPr lang="en-US" sz="2400" dirty="0"/>
              <a:t> </a:t>
            </a:r>
          </a:p>
          <a:p>
            <a:pPr marL="1257300" lvl="2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1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012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chool Presentation" id="{7727A796-5619-4261-B5DA-890A32FE7B22}" vid="{AB849A78-0C6B-4189-A5D2-E789C4127131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chool Presentation" id="{7727A796-5619-4261-B5DA-890A32FE7B22}" vid="{33716FD0-7648-4C23-B923-5D4B63970A24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chool Presentation" id="{7727A796-5619-4261-B5DA-890A32FE7B22}" vid="{EB6ABE76-66B3-4227-A6B7-42EC182303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74A479C51754597F0BB9DA0FF9CA8" ma:contentTypeVersion="0" ma:contentTypeDescription="Create a new document." ma:contentTypeScope="" ma:versionID="3c59ea56a5b0ea892ff42e682cd7b8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d3196f237241197116fa912bd01f7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C04E58-0195-49C7-ACFA-2F9A4C571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2C260-DF46-45C0-91EC-8FAD89BD9B2A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BFAAA5-5E5C-40C4-B54E-F16A85E21218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DRAFT DOE Preschool Presentation</Template>
  <TotalTime>692</TotalTime>
  <Words>890</Words>
  <Application>Microsoft Office PowerPoint</Application>
  <PresentationFormat>Widescreen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Palatino Linotype</vt:lpstr>
      <vt:lpstr>Wingdings</vt:lpstr>
      <vt:lpstr>NDJOE_Main</vt:lpstr>
      <vt:lpstr>NJDOE_TitleSlide</vt:lpstr>
      <vt:lpstr>NJDOE_SectionTitle</vt:lpstr>
      <vt:lpstr>Overview of Testing for Lead   in School Drinking Water</vt:lpstr>
      <vt:lpstr>NJDOE Regulations</vt:lpstr>
      <vt:lpstr>https://www.nj.gov/education/lead/ </vt:lpstr>
      <vt:lpstr>Why Testing is Important</vt:lpstr>
      <vt:lpstr>Sources of Lead in Drinking Water</vt:lpstr>
      <vt:lpstr>Federal Drinking Water Regulations</vt:lpstr>
      <vt:lpstr>NJDOE Requirements </vt:lpstr>
      <vt:lpstr>NJDOE Regulations </vt:lpstr>
      <vt:lpstr>State Funded Childhood Centers </vt:lpstr>
      <vt:lpstr>Statement of Assurance (SOA)</vt:lpstr>
      <vt:lpstr>Where are the SOAs found?</vt:lpstr>
      <vt:lpstr>Bottom of the Statements of Assurance Page</vt:lpstr>
      <vt:lpstr>Bottom of the Statements of Assurance Page</vt:lpstr>
      <vt:lpstr>GardenStateAcademyTestResults</vt:lpstr>
      <vt:lpstr>Exemption from lead testing</vt:lpstr>
      <vt:lpstr>Important Links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Testing for Lead in School Drinking Water</dc:title>
  <dc:creator>Salvo, Brian</dc:creator>
  <cp:lastModifiedBy>Salvo, Brian</cp:lastModifiedBy>
  <cp:revision>21</cp:revision>
  <dcterms:created xsi:type="dcterms:W3CDTF">2021-12-06T19:32:48Z</dcterms:created>
  <dcterms:modified xsi:type="dcterms:W3CDTF">2021-12-20T19:07:09Z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0x0101000B174A479C51754597F0BB9DA0FF9CA8</vt:lpwstr>
  </property>
</Properties>
</file>